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2" r:id="rId14"/>
    <p:sldId id="271" r:id="rId15"/>
    <p:sldId id="273" r:id="rId16"/>
    <p:sldId id="274" r:id="rId17"/>
    <p:sldId id="275" r:id="rId18"/>
    <p:sldId id="276" r:id="rId19"/>
    <p:sldId id="277" r:id="rId20"/>
    <p:sldId id="278" r:id="rId21"/>
    <p:sldId id="279" r:id="rId22"/>
    <p:sldId id="268" r:id="rId23"/>
    <p:sldId id="26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73" autoAdjust="0"/>
    <p:restoredTop sz="94660"/>
  </p:normalViewPr>
  <p:slideViewPr>
    <p:cSldViewPr>
      <p:cViewPr varScale="1">
        <p:scale>
          <a:sx n="75" d="100"/>
          <a:sy n="75" d="100"/>
        </p:scale>
        <p:origin x="-84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pt-BR" smtClean="0"/>
              <a:t>Clique para editar o título mestre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EB502A74-A739-45C1-AFED-8341235FEBFB}" type="datetimeFigureOut">
              <a:rPr lang="pt-BR" smtClean="0"/>
              <a:t>08/09/2010</a:t>
            </a:fld>
            <a:endParaRPr lang="pt-B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pt-B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A7F94885-65F9-4A10-9E91-8C0FF9D54319}" type="slidenum">
              <a:rPr lang="pt-BR" smtClean="0"/>
              <a:t>‹nº›</a:t>
            </a:fld>
            <a:endParaRPr lang="pt-B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a:p>
        </p:txBody>
      </p:sp>
      <p:sp>
        <p:nvSpPr>
          <p:cNvPr id="3" name="Vertical Text Placeholder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Date Placeholder 3"/>
          <p:cNvSpPr>
            <a:spLocks noGrp="1"/>
          </p:cNvSpPr>
          <p:nvPr>
            <p:ph type="dt" sz="half" idx="10"/>
          </p:nvPr>
        </p:nvSpPr>
        <p:spPr/>
        <p:txBody>
          <a:bodyPr/>
          <a:lstStyle/>
          <a:p>
            <a:fld id="{EB502A74-A739-45C1-AFED-8341235FEBFB}" type="datetimeFigureOut">
              <a:rPr lang="pt-BR" smtClean="0"/>
              <a:t>08/09/2010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A7F94885-65F9-4A10-9E91-8C0FF9D54319}" type="slidenum">
              <a:rPr lang="pt-BR" smtClean="0"/>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pt-BR" smtClean="0"/>
              <a:t>Clique para editar o título mestre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Date Placeholder 3"/>
          <p:cNvSpPr>
            <a:spLocks noGrp="1"/>
          </p:cNvSpPr>
          <p:nvPr>
            <p:ph type="dt" sz="half" idx="10"/>
          </p:nvPr>
        </p:nvSpPr>
        <p:spPr/>
        <p:txBody>
          <a:bodyPr/>
          <a:lstStyle/>
          <a:p>
            <a:fld id="{EB502A74-A739-45C1-AFED-8341235FEBFB}" type="datetimeFigureOut">
              <a:rPr lang="pt-BR" smtClean="0"/>
              <a:t>08/09/2010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A7F94885-65F9-4A10-9E91-8C0FF9D54319}" type="slidenum">
              <a:rPr lang="pt-BR" smtClean="0"/>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a:p>
        </p:txBody>
      </p:sp>
      <p:sp>
        <p:nvSpPr>
          <p:cNvPr id="3" name="Content Placeholder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p>
            <a:fld id="{EB502A74-A739-45C1-AFED-8341235FEBFB}" type="datetimeFigureOut">
              <a:rPr lang="pt-BR" smtClean="0"/>
              <a:t>08/09/2010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A7F94885-65F9-4A10-9E91-8C0FF9D54319}" type="slidenum">
              <a:rPr lang="pt-BR" smtClean="0"/>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pt-BR" smtClean="0"/>
              <a:t>Clique para editar o título mestre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p>
            <a:fld id="{EB502A74-A739-45C1-AFED-8341235FEBFB}" type="datetimeFigureOut">
              <a:rPr lang="pt-BR" smtClean="0"/>
              <a:t>08/09/2010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A7F94885-65F9-4A10-9E91-8C0FF9D54319}" type="slidenum">
              <a:rPr lang="pt-BR" smtClean="0"/>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a:p>
        </p:txBody>
      </p:sp>
      <p:sp>
        <p:nvSpPr>
          <p:cNvPr id="5" name="Date Placeholder 4"/>
          <p:cNvSpPr>
            <a:spLocks noGrp="1"/>
          </p:cNvSpPr>
          <p:nvPr>
            <p:ph type="dt" sz="half" idx="10"/>
          </p:nvPr>
        </p:nvSpPr>
        <p:spPr/>
        <p:txBody>
          <a:bodyPr/>
          <a:lstStyle/>
          <a:p>
            <a:fld id="{EB502A74-A739-45C1-AFED-8341235FEBFB}" type="datetimeFigureOut">
              <a:rPr lang="pt-BR" smtClean="0"/>
              <a:t>08/09/2010</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A7F94885-65F9-4A10-9E91-8C0FF9D54319}" type="slidenum">
              <a:rPr lang="pt-BR" smtClean="0"/>
              <a:t>‹nº›</a:t>
            </a:fld>
            <a:endParaRPr lang="pt-BR"/>
          </a:p>
        </p:txBody>
      </p:sp>
      <p:sp>
        <p:nvSpPr>
          <p:cNvPr id="9" name="Content Placeholder 8"/>
          <p:cNvSpPr>
            <a:spLocks noGrp="1"/>
          </p:cNvSpPr>
          <p:nvPr>
            <p:ph sz="quarter" idx="13"/>
          </p:nvPr>
        </p:nvSpPr>
        <p:spPr>
          <a:xfrm>
            <a:off x="1042416" y="2313432"/>
            <a:ext cx="3419856" cy="349300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t-BR" smtClean="0"/>
              <a:t>Clique para editar o título mestre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7" name="Date Placeholder 6"/>
          <p:cNvSpPr>
            <a:spLocks noGrp="1"/>
          </p:cNvSpPr>
          <p:nvPr>
            <p:ph type="dt" sz="half" idx="10"/>
          </p:nvPr>
        </p:nvSpPr>
        <p:spPr/>
        <p:txBody>
          <a:bodyPr/>
          <a:lstStyle/>
          <a:p>
            <a:fld id="{EB502A74-A739-45C1-AFED-8341235FEBFB}" type="datetimeFigureOut">
              <a:rPr lang="pt-BR" smtClean="0"/>
              <a:t>08/09/2010</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A7F94885-65F9-4A10-9E91-8C0FF9D54319}" type="slidenum">
              <a:rPr lang="pt-BR" smtClean="0"/>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a:p>
        </p:txBody>
      </p:sp>
      <p:sp>
        <p:nvSpPr>
          <p:cNvPr id="3" name="Date Placeholder 2"/>
          <p:cNvSpPr>
            <a:spLocks noGrp="1"/>
          </p:cNvSpPr>
          <p:nvPr>
            <p:ph type="dt" sz="half" idx="10"/>
          </p:nvPr>
        </p:nvSpPr>
        <p:spPr/>
        <p:txBody>
          <a:bodyPr/>
          <a:lstStyle/>
          <a:p>
            <a:fld id="{EB502A74-A739-45C1-AFED-8341235FEBFB}" type="datetimeFigureOut">
              <a:rPr lang="pt-BR" smtClean="0"/>
              <a:t>08/09/2010</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A7F94885-65F9-4A10-9E91-8C0FF9D54319}" type="slidenum">
              <a:rPr lang="pt-BR" smtClean="0"/>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502A74-A739-45C1-AFED-8341235FEBFB}" type="datetimeFigureOut">
              <a:rPr lang="pt-BR" smtClean="0"/>
              <a:t>08/09/2010</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A7F94885-65F9-4A10-9E91-8C0FF9D54319}" type="slidenum">
              <a:rPr lang="pt-BR" smtClean="0"/>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B502A74-A739-45C1-AFED-8341235FEBFB}" type="datetimeFigureOut">
              <a:rPr lang="pt-BR" smtClean="0"/>
              <a:t>08/09/2010</a:t>
            </a:fld>
            <a:endParaRPr lang="pt-BR"/>
          </a:p>
        </p:txBody>
      </p:sp>
      <p:sp>
        <p:nvSpPr>
          <p:cNvPr id="7" name="Slide Number Placeholder 6"/>
          <p:cNvSpPr>
            <a:spLocks noGrp="1"/>
          </p:cNvSpPr>
          <p:nvPr>
            <p:ph type="sldNum" sz="quarter" idx="12"/>
          </p:nvPr>
        </p:nvSpPr>
        <p:spPr/>
        <p:txBody>
          <a:bodyPr/>
          <a:lstStyle/>
          <a:p>
            <a:fld id="{A7F94885-65F9-4A10-9E91-8C0FF9D54319}" type="slidenum">
              <a:rPr lang="pt-BR" smtClean="0"/>
              <a:t>‹nº›</a:t>
            </a:fld>
            <a:endParaRPr lang="pt-B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pt-B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pt-BR" smtClean="0"/>
              <a:t>Clique para editar o título mestre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pt-BR" smtClean="0"/>
              <a:t>Clique para editar o título mestre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smtClean="0"/>
              <a:t>Clique no ícone para adicionar uma imagem</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Date Placeholder 4"/>
          <p:cNvSpPr>
            <a:spLocks noGrp="1"/>
          </p:cNvSpPr>
          <p:nvPr>
            <p:ph type="dt" sz="half" idx="10"/>
          </p:nvPr>
        </p:nvSpPr>
        <p:spPr/>
        <p:txBody>
          <a:bodyPr/>
          <a:lstStyle/>
          <a:p>
            <a:fld id="{EB502A74-A739-45C1-AFED-8341235FEBFB}" type="datetimeFigureOut">
              <a:rPr lang="pt-BR" smtClean="0"/>
              <a:t>08/09/2010</a:t>
            </a:fld>
            <a:endParaRPr lang="pt-B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pt-BR"/>
          </a:p>
        </p:txBody>
      </p:sp>
      <p:sp>
        <p:nvSpPr>
          <p:cNvPr id="7" name="Slide Number Placeholder 6"/>
          <p:cNvSpPr>
            <a:spLocks noGrp="1"/>
          </p:cNvSpPr>
          <p:nvPr>
            <p:ph type="sldNum" sz="quarter" idx="12"/>
          </p:nvPr>
        </p:nvSpPr>
        <p:spPr/>
        <p:txBody>
          <a:bodyPr/>
          <a:lstStyle/>
          <a:p>
            <a:fld id="{A7F94885-65F9-4A10-9E91-8C0FF9D54319}" type="slidenum">
              <a:rPr lang="pt-BR" smtClean="0"/>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pt-BR" smtClean="0"/>
              <a:t>Clique para editar o título mestre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EB502A74-A739-45C1-AFED-8341235FEBFB}" type="datetimeFigureOut">
              <a:rPr lang="pt-BR" smtClean="0"/>
              <a:t>08/09/2010</a:t>
            </a:fld>
            <a:endParaRPr lang="pt-B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pt-B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A7F94885-65F9-4A10-9E91-8C0FF9D54319}" type="slidenum">
              <a:rPr lang="pt-BR" smtClean="0"/>
              <a:t>‹nº›</a:t>
            </a:fld>
            <a:endParaRPr lang="pt-B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5029200" y="838200"/>
            <a:ext cx="2819400" cy="369332"/>
          </a:xfrm>
          <a:prstGeom prst="rect">
            <a:avLst/>
          </a:prstGeom>
          <a:noFill/>
        </p:spPr>
        <p:txBody>
          <a:bodyPr wrap="square" rtlCol="0">
            <a:spAutoFit/>
          </a:bodyPr>
          <a:lstStyle/>
          <a:p>
            <a:pPr algn="ctr"/>
            <a:r>
              <a:rPr lang="pt-BR" dirty="0" smtClean="0"/>
              <a:t>Edson Wanderley</a:t>
            </a:r>
            <a:endParaRPr lang="pt-BR" dirty="0"/>
          </a:p>
        </p:txBody>
      </p:sp>
      <p:sp>
        <p:nvSpPr>
          <p:cNvPr id="5" name="CaixaDeTexto 4"/>
          <p:cNvSpPr txBox="1"/>
          <p:nvPr/>
        </p:nvSpPr>
        <p:spPr>
          <a:xfrm>
            <a:off x="4572000" y="3352800"/>
            <a:ext cx="3657600" cy="1754326"/>
          </a:xfrm>
          <a:prstGeom prst="rect">
            <a:avLst/>
          </a:prstGeom>
          <a:noFill/>
        </p:spPr>
        <p:txBody>
          <a:bodyPr wrap="square" rtlCol="0">
            <a:spAutoFit/>
          </a:bodyPr>
          <a:lstStyle/>
          <a:p>
            <a:pPr algn="ctr"/>
            <a:r>
              <a:rPr lang="pt-BR" sz="3600" b="1" dirty="0" smtClean="0"/>
              <a:t>Memorias</a:t>
            </a:r>
          </a:p>
          <a:p>
            <a:pPr algn="ctr"/>
            <a:r>
              <a:rPr lang="pt-BR" sz="3600" b="1" dirty="0" smtClean="0"/>
              <a:t>&amp;</a:t>
            </a:r>
          </a:p>
          <a:p>
            <a:pPr algn="ctr"/>
            <a:r>
              <a:rPr lang="pt-BR" sz="3600" b="1" dirty="0" smtClean="0"/>
              <a:t>Processadores</a:t>
            </a:r>
            <a:endParaRPr lang="pt-BR" sz="3600" b="1" dirty="0"/>
          </a:p>
        </p:txBody>
      </p:sp>
      <p:sp>
        <p:nvSpPr>
          <p:cNvPr id="6" name="CaixaDeTexto 5"/>
          <p:cNvSpPr txBox="1"/>
          <p:nvPr/>
        </p:nvSpPr>
        <p:spPr>
          <a:xfrm>
            <a:off x="457200" y="1905000"/>
            <a:ext cx="3807453" cy="369332"/>
          </a:xfrm>
          <a:prstGeom prst="rect">
            <a:avLst/>
          </a:prstGeom>
          <a:noFill/>
        </p:spPr>
        <p:txBody>
          <a:bodyPr wrap="none" rtlCol="0">
            <a:spAutoFit/>
          </a:bodyPr>
          <a:lstStyle/>
          <a:p>
            <a:r>
              <a:rPr lang="pt-BR" b="1" dirty="0" smtClean="0"/>
              <a:t>Manutenção de Computadores</a:t>
            </a:r>
            <a:endParaRPr lang="pt-BR" b="1" dirty="0"/>
          </a:p>
        </p:txBody>
      </p:sp>
    </p:spTree>
    <p:extLst>
      <p:ext uri="{BB962C8B-B14F-4D97-AF65-F5344CB8AC3E}">
        <p14:creationId xmlns:p14="http://schemas.microsoft.com/office/powerpoint/2010/main" val="2574068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9475" y="4343400"/>
            <a:ext cx="2447925"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ço Reservado para Conteúdo 2"/>
          <p:cNvSpPr>
            <a:spLocks noGrp="1"/>
          </p:cNvSpPr>
          <p:nvPr>
            <p:ph idx="1"/>
          </p:nvPr>
        </p:nvSpPr>
        <p:spPr>
          <a:xfrm>
            <a:off x="1043492" y="1066800"/>
            <a:ext cx="6777317" cy="4765829"/>
          </a:xfrm>
        </p:spPr>
        <p:txBody>
          <a:bodyPr/>
          <a:lstStyle/>
          <a:p>
            <a:pPr algn="just"/>
            <a:r>
              <a:rPr lang="pt-BR" dirty="0"/>
              <a:t>E</a:t>
            </a:r>
            <a:r>
              <a:rPr lang="pt-BR" dirty="0" smtClean="0"/>
              <a:t>ste </a:t>
            </a:r>
            <a:r>
              <a:rPr lang="pt-BR" dirty="0"/>
              <a:t>tipo de memória ROM também permite a regravação de dados, no entanto, ao contrário do que acontece com as memórias EPROM, os processos para apagar e gravar dados são feitos eletricamente, fazendo com que não seja necessário mover o dispositivo de seu lugar para um aparelho especial para que a regravação </a:t>
            </a:r>
            <a:r>
              <a:rPr lang="pt-BR" dirty="0" smtClean="0"/>
              <a:t>ocorra.</a:t>
            </a:r>
            <a:endParaRPr lang="pt-BR" dirty="0"/>
          </a:p>
        </p:txBody>
      </p:sp>
      <p:sp>
        <p:nvSpPr>
          <p:cNvPr id="4" name="CaixaDeTexto 3"/>
          <p:cNvSpPr txBox="1"/>
          <p:nvPr/>
        </p:nvSpPr>
        <p:spPr>
          <a:xfrm>
            <a:off x="5803781" y="20766"/>
            <a:ext cx="1282817" cy="369332"/>
          </a:xfrm>
          <a:prstGeom prst="rect">
            <a:avLst/>
          </a:prstGeom>
          <a:noFill/>
        </p:spPr>
        <p:txBody>
          <a:bodyPr wrap="square" rtlCol="0">
            <a:spAutoFit/>
          </a:bodyPr>
          <a:lstStyle/>
          <a:p>
            <a:r>
              <a:rPr lang="pt-BR" b="1" dirty="0" smtClean="0"/>
              <a:t>EEPROM</a:t>
            </a:r>
            <a:endParaRPr lang="pt-B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4114800"/>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86781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43492" y="914400"/>
            <a:ext cx="6777317" cy="4918229"/>
          </a:xfrm>
        </p:spPr>
        <p:txBody>
          <a:bodyPr/>
          <a:lstStyle/>
          <a:p>
            <a:pPr algn="just"/>
            <a:r>
              <a:rPr lang="pt-BR" dirty="0"/>
              <a:t>A</a:t>
            </a:r>
            <a:r>
              <a:rPr lang="pt-BR" dirty="0" smtClean="0"/>
              <a:t>s </a:t>
            </a:r>
            <a:r>
              <a:rPr lang="pt-BR" dirty="0"/>
              <a:t>memórias Flash também podem ser vistas como um tipo de EEPROM, no entanto, o processo de gravação (e regravação) é muito mais rápido. Além disso, memórias Flash são mais duráveis e podem guardar um volume elevado de dados. </a:t>
            </a:r>
            <a:endParaRPr lang="pt-BR" dirty="0"/>
          </a:p>
        </p:txBody>
      </p:sp>
      <p:sp>
        <p:nvSpPr>
          <p:cNvPr id="4" name="CaixaDeTexto 3"/>
          <p:cNvSpPr txBox="1"/>
          <p:nvPr/>
        </p:nvSpPr>
        <p:spPr>
          <a:xfrm>
            <a:off x="5722029" y="-1"/>
            <a:ext cx="928459" cy="461665"/>
          </a:xfrm>
          <a:prstGeom prst="rect">
            <a:avLst/>
          </a:prstGeom>
          <a:noFill/>
        </p:spPr>
        <p:txBody>
          <a:bodyPr wrap="none" rtlCol="0">
            <a:spAutoFit/>
          </a:bodyPr>
          <a:lstStyle/>
          <a:p>
            <a:r>
              <a:rPr lang="pt-BR" sz="2400" b="1" dirty="0"/>
              <a:t>Flash</a:t>
            </a:r>
            <a:endParaRPr lang="pt-BR"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3505200"/>
            <a:ext cx="2247900"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686175"/>
            <a:ext cx="24765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53659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43492" y="990600"/>
            <a:ext cx="6777317" cy="4842029"/>
          </a:xfrm>
        </p:spPr>
        <p:txBody>
          <a:bodyPr/>
          <a:lstStyle/>
          <a:p>
            <a:pPr algn="just"/>
            <a:r>
              <a:rPr lang="pt-BR" dirty="0"/>
              <a:t>E</a:t>
            </a:r>
            <a:r>
              <a:rPr lang="pt-BR" dirty="0" smtClean="0"/>
              <a:t>ssa </a:t>
            </a:r>
            <a:r>
              <a:rPr lang="pt-BR" dirty="0"/>
              <a:t>é uma categoria de discos ópticos onde os dados são gravados apenas uma vez, seja de fábrica, como os CDs de músicas, ou com dados próprios do usuário, quando o próprio efetua a gravação. Há também uma categoria que pode ser comparada ao tipo EEPROM, pois permite a regravação de dados: CD-RW e DVD-RW e afins</a:t>
            </a:r>
            <a:r>
              <a:rPr lang="pt-BR" dirty="0" smtClean="0"/>
              <a:t>.</a:t>
            </a:r>
          </a:p>
          <a:p>
            <a:pPr marL="68580" indent="0" algn="just">
              <a:buNone/>
            </a:pPr>
            <a:endParaRPr lang="pt-BR" dirty="0"/>
          </a:p>
        </p:txBody>
      </p:sp>
      <p:sp>
        <p:nvSpPr>
          <p:cNvPr id="4" name="CaixaDeTexto 3"/>
          <p:cNvSpPr txBox="1"/>
          <p:nvPr/>
        </p:nvSpPr>
        <p:spPr>
          <a:xfrm>
            <a:off x="5181600" y="11668"/>
            <a:ext cx="2470548" cy="369332"/>
          </a:xfrm>
          <a:prstGeom prst="rect">
            <a:avLst/>
          </a:prstGeom>
          <a:noFill/>
        </p:spPr>
        <p:txBody>
          <a:bodyPr wrap="none" rtlCol="0">
            <a:spAutoFit/>
          </a:bodyPr>
          <a:lstStyle/>
          <a:p>
            <a:r>
              <a:rPr lang="pt-BR" b="1" dirty="0"/>
              <a:t>CD-ROM</a:t>
            </a:r>
            <a:r>
              <a:rPr lang="pt-BR" dirty="0"/>
              <a:t>, </a:t>
            </a:r>
            <a:r>
              <a:rPr lang="pt-BR" b="1" dirty="0"/>
              <a:t>DVD-ROM</a:t>
            </a:r>
            <a:r>
              <a:rPr lang="pt-BR" dirty="0"/>
              <a:t> </a:t>
            </a: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1449" y="4305300"/>
            <a:ext cx="1790699" cy="1790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34140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66800" y="1524000"/>
            <a:ext cx="6777317" cy="3508977"/>
          </a:xfrm>
        </p:spPr>
        <p:txBody>
          <a:bodyPr>
            <a:normAutofit fontScale="85000" lnSpcReduction="10000"/>
          </a:bodyPr>
          <a:lstStyle/>
          <a:p>
            <a:pPr algn="just"/>
            <a:r>
              <a:rPr lang="pt-BR" dirty="0"/>
              <a:t>As </a:t>
            </a:r>
            <a:r>
              <a:rPr lang="pt-BR" b="1" dirty="0"/>
              <a:t>memórias RAM</a:t>
            </a:r>
            <a:r>
              <a:rPr lang="pt-BR" dirty="0"/>
              <a:t> (</a:t>
            </a:r>
            <a:r>
              <a:rPr lang="pt-BR" i="1" dirty="0" err="1"/>
              <a:t>Random</a:t>
            </a:r>
            <a:r>
              <a:rPr lang="pt-BR" i="1" dirty="0"/>
              <a:t>-Access </a:t>
            </a:r>
            <a:r>
              <a:rPr lang="pt-BR" i="1" dirty="0" err="1"/>
              <a:t>Memory</a:t>
            </a:r>
            <a:r>
              <a:rPr lang="pt-BR" dirty="0"/>
              <a:t> - Memória de Acesso Aleatório) constituem uma das partes mais importantes dos computadores, pois são nelas que o processador armazena os dados com os quais está lidando. Esse tipo de memória tem um processo de gravação de dados extremamente rápido, se comparado aos vários tipos de memória ROM. No entanto, as informações gravadas se perdem quando não há mais energia elétrica, isto é, quando o computador é desligado, sendo, portanto, um tipo de memória </a:t>
            </a:r>
            <a:r>
              <a:rPr lang="pt-BR" i="1" dirty="0"/>
              <a:t>volátil</a:t>
            </a:r>
            <a:r>
              <a:rPr lang="pt-BR" dirty="0"/>
              <a:t>.</a:t>
            </a:r>
            <a:endParaRPr lang="en-US" dirty="0"/>
          </a:p>
          <a:p>
            <a:endParaRPr lang="pt-BR" dirty="0"/>
          </a:p>
        </p:txBody>
      </p:sp>
      <p:sp>
        <p:nvSpPr>
          <p:cNvPr id="4" name="CaixaDeTexto 3"/>
          <p:cNvSpPr txBox="1"/>
          <p:nvPr/>
        </p:nvSpPr>
        <p:spPr>
          <a:xfrm>
            <a:off x="5791200" y="0"/>
            <a:ext cx="867545" cy="461665"/>
          </a:xfrm>
          <a:prstGeom prst="rect">
            <a:avLst/>
          </a:prstGeom>
          <a:noFill/>
        </p:spPr>
        <p:txBody>
          <a:bodyPr wrap="none" rtlCol="0">
            <a:spAutoFit/>
          </a:bodyPr>
          <a:lstStyle/>
          <a:p>
            <a:r>
              <a:rPr lang="pt-BR" sz="2400" b="1" dirty="0" smtClean="0"/>
              <a:t>RAM</a:t>
            </a:r>
            <a:endParaRPr lang="pt-BR" sz="2400" b="1" dirty="0"/>
          </a:p>
        </p:txBody>
      </p:sp>
    </p:spTree>
    <p:extLst>
      <p:ext uri="{BB962C8B-B14F-4D97-AF65-F5344CB8AC3E}">
        <p14:creationId xmlns:p14="http://schemas.microsoft.com/office/powerpoint/2010/main" val="22392424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066800" y="838200"/>
            <a:ext cx="7024744" cy="646664"/>
          </a:xfrm>
        </p:spPr>
        <p:txBody>
          <a:bodyPr>
            <a:normAutofit fontScale="90000"/>
          </a:bodyPr>
          <a:lstStyle/>
          <a:p>
            <a:pPr algn="ctr"/>
            <a:r>
              <a:rPr lang="pt-BR" dirty="0" smtClean="0"/>
              <a:t>Tipos de Memorias RAM</a:t>
            </a:r>
            <a:endParaRPr lang="pt-BR" dirty="0"/>
          </a:p>
        </p:txBody>
      </p:sp>
      <p:sp>
        <p:nvSpPr>
          <p:cNvPr id="5" name="Espaço Reservado para Conteúdo 2"/>
          <p:cNvSpPr>
            <a:spLocks noGrp="1"/>
          </p:cNvSpPr>
          <p:nvPr>
            <p:ph idx="1"/>
          </p:nvPr>
        </p:nvSpPr>
        <p:spPr>
          <a:xfrm>
            <a:off x="1043492" y="1600200"/>
            <a:ext cx="6777317" cy="4232429"/>
          </a:xfrm>
        </p:spPr>
        <p:txBody>
          <a:bodyPr/>
          <a:lstStyle/>
          <a:p>
            <a:endParaRPr lang="pt-BR" b="1" dirty="0" smtClean="0"/>
          </a:p>
          <a:p>
            <a:r>
              <a:rPr lang="pt-BR" b="1" dirty="0" smtClean="0"/>
              <a:t>SRAM</a:t>
            </a:r>
          </a:p>
          <a:p>
            <a:r>
              <a:rPr lang="pt-BR" b="1" dirty="0" smtClean="0"/>
              <a:t>DRAM</a:t>
            </a:r>
          </a:p>
          <a:p>
            <a:pPr marL="68580" indent="0">
              <a:buNone/>
            </a:pPr>
            <a:endParaRPr lang="pt-BR" b="1" dirty="0"/>
          </a:p>
          <a:p>
            <a:pPr marL="68580" indent="0">
              <a:buNone/>
            </a:pPr>
            <a:r>
              <a:rPr lang="pt-BR" dirty="0" smtClean="0"/>
              <a:t>Dentre outros. . .</a:t>
            </a:r>
            <a:endParaRPr lang="pt-BR" dirty="0"/>
          </a:p>
        </p:txBody>
      </p:sp>
    </p:spTree>
    <p:extLst>
      <p:ext uri="{BB962C8B-B14F-4D97-AF65-F5344CB8AC3E}">
        <p14:creationId xmlns:p14="http://schemas.microsoft.com/office/powerpoint/2010/main" val="34539337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66800" y="1219200"/>
            <a:ext cx="6777317" cy="3508977"/>
          </a:xfrm>
        </p:spPr>
        <p:txBody>
          <a:bodyPr/>
          <a:lstStyle/>
          <a:p>
            <a:pPr algn="just"/>
            <a:r>
              <a:rPr lang="pt-BR" dirty="0" smtClean="0"/>
              <a:t>Esse </a:t>
            </a:r>
            <a:r>
              <a:rPr lang="pt-BR" dirty="0"/>
              <a:t>tipo é muito mais rápido que as memórias DRAM, porém armazena menos dados e possui preço elevado se considerarmos o custo por megabyte. </a:t>
            </a:r>
            <a:endParaRPr lang="en-US" dirty="0"/>
          </a:p>
          <a:p>
            <a:endParaRPr lang="pt-BR" dirty="0"/>
          </a:p>
        </p:txBody>
      </p:sp>
      <p:sp>
        <p:nvSpPr>
          <p:cNvPr id="4" name="CaixaDeTexto 3"/>
          <p:cNvSpPr txBox="1"/>
          <p:nvPr/>
        </p:nvSpPr>
        <p:spPr>
          <a:xfrm>
            <a:off x="5772455" y="0"/>
            <a:ext cx="819455" cy="369332"/>
          </a:xfrm>
          <a:prstGeom prst="rect">
            <a:avLst/>
          </a:prstGeom>
          <a:noFill/>
        </p:spPr>
        <p:txBody>
          <a:bodyPr wrap="none" rtlCol="0">
            <a:spAutoFit/>
          </a:bodyPr>
          <a:lstStyle/>
          <a:p>
            <a:r>
              <a:rPr lang="pt-BR" b="1" dirty="0" smtClean="0"/>
              <a:t>SRAM</a:t>
            </a:r>
            <a:endParaRPr lang="pt-BR"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048000"/>
            <a:ext cx="3368040"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8282" y="3048000"/>
            <a:ext cx="2301898"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16810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43492" y="1066800"/>
            <a:ext cx="6777317" cy="4765829"/>
          </a:xfrm>
        </p:spPr>
        <p:txBody>
          <a:bodyPr/>
          <a:lstStyle/>
          <a:p>
            <a:pPr algn="just"/>
            <a:r>
              <a:rPr lang="pt-BR" dirty="0"/>
              <a:t>M</a:t>
            </a:r>
            <a:r>
              <a:rPr lang="pt-BR" dirty="0" smtClean="0"/>
              <a:t>emórias </a:t>
            </a:r>
            <a:r>
              <a:rPr lang="pt-BR" dirty="0"/>
              <a:t>desse tipo possuem capacidade alta, isto é, podem comportar grandes quantidades de dados. No entanto, o acesso a essas informações costuma ser mais lento que o acesso às memórias estáticas. Esse tipo também costuma ter preço bem menor quando comparado ao tipo </a:t>
            </a:r>
            <a:r>
              <a:rPr lang="pt-BR" dirty="0" smtClean="0"/>
              <a:t>estático.</a:t>
            </a:r>
          </a:p>
          <a:p>
            <a:pPr algn="just"/>
            <a:endParaRPr lang="en-US" dirty="0"/>
          </a:p>
          <a:p>
            <a:pPr algn="just"/>
            <a:endParaRPr lang="pt-BR" dirty="0"/>
          </a:p>
        </p:txBody>
      </p:sp>
      <p:sp>
        <p:nvSpPr>
          <p:cNvPr id="4" name="CaixaDeTexto 3"/>
          <p:cNvSpPr txBox="1"/>
          <p:nvPr/>
        </p:nvSpPr>
        <p:spPr>
          <a:xfrm>
            <a:off x="5791200" y="76200"/>
            <a:ext cx="861133" cy="369332"/>
          </a:xfrm>
          <a:prstGeom prst="rect">
            <a:avLst/>
          </a:prstGeom>
          <a:noFill/>
        </p:spPr>
        <p:txBody>
          <a:bodyPr wrap="none" rtlCol="0">
            <a:spAutoFit/>
          </a:bodyPr>
          <a:lstStyle/>
          <a:p>
            <a:r>
              <a:rPr lang="pt-BR" b="1" dirty="0" smtClean="0"/>
              <a:t>DRAM</a:t>
            </a:r>
            <a:endParaRPr lang="pt-BR"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4114800"/>
            <a:ext cx="2638425"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257675"/>
            <a:ext cx="2867025"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89203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3490" y="1447800"/>
            <a:ext cx="7024744" cy="722864"/>
          </a:xfrm>
        </p:spPr>
        <p:txBody>
          <a:bodyPr>
            <a:normAutofit fontScale="90000"/>
          </a:bodyPr>
          <a:lstStyle/>
          <a:p>
            <a:r>
              <a:rPr lang="pt-BR" dirty="0" smtClean="0"/>
              <a:t>Estática X Dinâmica</a:t>
            </a:r>
            <a:br>
              <a:rPr lang="pt-BR" dirty="0" smtClean="0"/>
            </a:br>
            <a:r>
              <a:rPr lang="pt-BR" dirty="0" smtClean="0"/>
              <a:t>      </a:t>
            </a:r>
            <a:r>
              <a:rPr lang="pt-BR" dirty="0" err="1" smtClean="0"/>
              <a:t>sram</a:t>
            </a:r>
            <a:r>
              <a:rPr lang="pt-BR" dirty="0" smtClean="0"/>
              <a:t> X </a:t>
            </a:r>
            <a:r>
              <a:rPr lang="pt-BR" dirty="0" err="1" smtClean="0"/>
              <a:t>dram</a:t>
            </a:r>
            <a:endParaRPr lang="pt-BR"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743200"/>
            <a:ext cx="4260273"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9610" y="2438400"/>
            <a:ext cx="3048000" cy="133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5010" y="3949700"/>
            <a:ext cx="1181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6975" y="4419600"/>
            <a:ext cx="1590675"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079347">
            <a:off x="6676527" y="4226981"/>
            <a:ext cx="1870364"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18162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524000"/>
            <a:ext cx="5687472"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ítulo 1"/>
          <p:cNvSpPr>
            <a:spLocks noGrp="1"/>
          </p:cNvSpPr>
          <p:nvPr>
            <p:ph type="title"/>
          </p:nvPr>
        </p:nvSpPr>
        <p:spPr>
          <a:xfrm>
            <a:off x="1066800" y="914400"/>
            <a:ext cx="7024744" cy="646664"/>
          </a:xfrm>
        </p:spPr>
        <p:txBody>
          <a:bodyPr>
            <a:normAutofit fontScale="90000"/>
          </a:bodyPr>
          <a:lstStyle/>
          <a:p>
            <a:r>
              <a:rPr lang="pt-BR" b="1" dirty="0"/>
              <a:t>Módulos de memória</a:t>
            </a:r>
            <a:endParaRPr lang="pt-BR" dirty="0"/>
          </a:p>
        </p:txBody>
      </p:sp>
      <p:sp>
        <p:nvSpPr>
          <p:cNvPr id="3" name="Espaço Reservado para Conteúdo 2"/>
          <p:cNvSpPr>
            <a:spLocks noGrp="1"/>
          </p:cNvSpPr>
          <p:nvPr>
            <p:ph idx="1"/>
          </p:nvPr>
        </p:nvSpPr>
        <p:spPr>
          <a:xfrm>
            <a:off x="1043492" y="1752600"/>
            <a:ext cx="6777317" cy="4080029"/>
          </a:xfrm>
        </p:spPr>
        <p:txBody>
          <a:bodyPr/>
          <a:lstStyle/>
          <a:p>
            <a:r>
              <a:rPr lang="pt-BR" b="1" dirty="0" smtClean="0"/>
              <a:t>SIMM</a:t>
            </a:r>
          </a:p>
          <a:p>
            <a:r>
              <a:rPr lang="pt-BR" b="1" dirty="0" smtClean="0"/>
              <a:t>DIMM</a:t>
            </a:r>
          </a:p>
          <a:p>
            <a:r>
              <a:rPr lang="pt-BR" b="1" dirty="0" smtClean="0"/>
              <a:t>DDR</a:t>
            </a:r>
          </a:p>
          <a:p>
            <a:endParaRPr lang="pt-BR" dirty="0"/>
          </a:p>
        </p:txBody>
      </p:sp>
    </p:spTree>
    <p:extLst>
      <p:ext uri="{BB962C8B-B14F-4D97-AF65-F5344CB8AC3E}">
        <p14:creationId xmlns:p14="http://schemas.microsoft.com/office/powerpoint/2010/main" val="12922259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43492" y="914400"/>
            <a:ext cx="6777317" cy="4918229"/>
          </a:xfrm>
        </p:spPr>
        <p:txBody>
          <a:bodyPr/>
          <a:lstStyle/>
          <a:p>
            <a:pPr algn="just"/>
            <a:r>
              <a:rPr lang="pt-BR" dirty="0" smtClean="0"/>
              <a:t>(</a:t>
            </a:r>
            <a:r>
              <a:rPr lang="pt-BR" i="1" dirty="0"/>
              <a:t>Single </a:t>
            </a:r>
            <a:r>
              <a:rPr lang="pt-BR" i="1" dirty="0" err="1"/>
              <a:t>In-Line</a:t>
            </a:r>
            <a:r>
              <a:rPr lang="pt-BR" i="1" dirty="0"/>
              <a:t> </a:t>
            </a:r>
            <a:r>
              <a:rPr lang="pt-BR" i="1" dirty="0" err="1"/>
              <a:t>Memory</a:t>
            </a:r>
            <a:r>
              <a:rPr lang="pt-BR" i="1" dirty="0"/>
              <a:t> Module</a:t>
            </a:r>
            <a:r>
              <a:rPr lang="pt-BR" dirty="0"/>
              <a:t>): módulos deste tipo não eram soldados, mas encaixados na </a:t>
            </a:r>
            <a:r>
              <a:rPr lang="pt-BR" dirty="0" err="1"/>
              <a:t>placa-mãe</a:t>
            </a:r>
            <a:r>
              <a:rPr lang="pt-BR" dirty="0"/>
              <a:t>. A primeira versão continha 30 terminais de contato (SIMM de 30 vias) e era formada por um conjunto de 8 chips (ou 9, para paridade). Com isso, podiam transferir um byte por ciclo de </a:t>
            </a:r>
            <a:r>
              <a:rPr lang="pt-BR" dirty="0" err="1"/>
              <a:t>clock</a:t>
            </a:r>
            <a:r>
              <a:rPr lang="pt-BR" dirty="0"/>
              <a:t>. </a:t>
            </a:r>
            <a:endParaRPr lang="pt-BR" dirty="0" smtClean="0"/>
          </a:p>
          <a:p>
            <a:pPr algn="just"/>
            <a:endParaRPr lang="pt-BR" dirty="0" smtClean="0"/>
          </a:p>
          <a:p>
            <a:pPr algn="just"/>
            <a:endParaRPr lang="pt-BR" dirty="0"/>
          </a:p>
          <a:p>
            <a:pPr marL="68580" indent="0" algn="just">
              <a:buNone/>
            </a:pPr>
            <a:endParaRPr lang="pt-BR" dirty="0"/>
          </a:p>
        </p:txBody>
      </p:sp>
      <p:sp>
        <p:nvSpPr>
          <p:cNvPr id="4" name="CaixaDeTexto 3"/>
          <p:cNvSpPr txBox="1"/>
          <p:nvPr/>
        </p:nvSpPr>
        <p:spPr>
          <a:xfrm>
            <a:off x="5905500" y="43934"/>
            <a:ext cx="914400" cy="369332"/>
          </a:xfrm>
          <a:prstGeom prst="rect">
            <a:avLst/>
          </a:prstGeom>
          <a:noFill/>
        </p:spPr>
        <p:txBody>
          <a:bodyPr wrap="square" rtlCol="0">
            <a:spAutoFit/>
          </a:bodyPr>
          <a:lstStyle/>
          <a:p>
            <a:r>
              <a:rPr lang="pt-BR" b="1" dirty="0" smtClean="0"/>
              <a:t>SIMM</a:t>
            </a:r>
            <a:endParaRPr lang="pt-BR" dirty="0"/>
          </a:p>
        </p:txBody>
      </p:sp>
      <p:pic>
        <p:nvPicPr>
          <p:cNvPr id="5" name="Imagem 4" descr="Módulo de memória EDO"/>
          <p:cNvPicPr/>
          <p:nvPr/>
        </p:nvPicPr>
        <p:blipFill>
          <a:blip r:embed="rId2"/>
          <a:srcRect/>
          <a:stretch>
            <a:fillRect/>
          </a:stretch>
        </p:blipFill>
        <p:spPr bwMode="auto">
          <a:xfrm>
            <a:off x="1524000" y="3924300"/>
            <a:ext cx="6305550" cy="1960880"/>
          </a:xfrm>
          <a:prstGeom prst="rect">
            <a:avLst/>
          </a:prstGeom>
          <a:noFill/>
          <a:ln w="9525">
            <a:noFill/>
            <a:miter lim="800000"/>
            <a:headEnd/>
            <a:tailEnd/>
          </a:ln>
        </p:spPr>
      </p:pic>
    </p:spTree>
    <p:extLst>
      <p:ext uri="{BB962C8B-B14F-4D97-AF65-F5344CB8AC3E}">
        <p14:creationId xmlns:p14="http://schemas.microsoft.com/office/powerpoint/2010/main" val="17736840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5410200" y="12700"/>
            <a:ext cx="1636987" cy="523220"/>
          </a:xfrm>
          <a:prstGeom prst="rect">
            <a:avLst/>
          </a:prstGeom>
          <a:noFill/>
        </p:spPr>
        <p:txBody>
          <a:bodyPr wrap="none" rtlCol="0">
            <a:spAutoFit/>
          </a:bodyPr>
          <a:lstStyle/>
          <a:p>
            <a:r>
              <a:rPr lang="pt-BR" sz="2800" dirty="0" smtClean="0"/>
              <a:t>Agenda</a:t>
            </a:r>
            <a:endParaRPr lang="pt-BR" dirty="0"/>
          </a:p>
        </p:txBody>
      </p:sp>
      <p:sp>
        <p:nvSpPr>
          <p:cNvPr id="5" name="CaixaDeTexto 4"/>
          <p:cNvSpPr txBox="1"/>
          <p:nvPr/>
        </p:nvSpPr>
        <p:spPr>
          <a:xfrm>
            <a:off x="1066800" y="2057400"/>
            <a:ext cx="2406428" cy="1200329"/>
          </a:xfrm>
          <a:prstGeom prst="rect">
            <a:avLst/>
          </a:prstGeom>
          <a:noFill/>
        </p:spPr>
        <p:txBody>
          <a:bodyPr wrap="none" rtlCol="0">
            <a:spAutoFit/>
          </a:bodyPr>
          <a:lstStyle/>
          <a:p>
            <a:r>
              <a:rPr lang="pt-BR" dirty="0" smtClean="0"/>
              <a:t>Memorias:</a:t>
            </a:r>
          </a:p>
          <a:p>
            <a:r>
              <a:rPr lang="pt-BR" dirty="0"/>
              <a:t>	</a:t>
            </a:r>
            <a:r>
              <a:rPr lang="pt-BR" dirty="0" smtClean="0"/>
              <a:t>Definição</a:t>
            </a:r>
          </a:p>
          <a:p>
            <a:r>
              <a:rPr lang="pt-BR" dirty="0"/>
              <a:t>	</a:t>
            </a:r>
            <a:r>
              <a:rPr lang="pt-BR" dirty="0" err="1" smtClean="0"/>
              <a:t>Ram</a:t>
            </a:r>
            <a:r>
              <a:rPr lang="pt-BR" dirty="0" smtClean="0"/>
              <a:t> e Rom</a:t>
            </a:r>
          </a:p>
          <a:p>
            <a:r>
              <a:rPr lang="pt-BR" dirty="0"/>
              <a:t>	</a:t>
            </a:r>
          </a:p>
        </p:txBody>
      </p:sp>
    </p:spTree>
    <p:extLst>
      <p:ext uri="{BB962C8B-B14F-4D97-AF65-F5344CB8AC3E}">
        <p14:creationId xmlns:p14="http://schemas.microsoft.com/office/powerpoint/2010/main" val="874219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43492" y="838200"/>
            <a:ext cx="6777317" cy="4994429"/>
          </a:xfrm>
        </p:spPr>
        <p:txBody>
          <a:bodyPr/>
          <a:lstStyle/>
          <a:p>
            <a:pPr marL="68580" indent="0">
              <a:buNone/>
            </a:pPr>
            <a:endParaRPr lang="pt-BR" dirty="0" smtClean="0"/>
          </a:p>
          <a:p>
            <a:endParaRPr lang="pt-BR" dirty="0"/>
          </a:p>
          <a:p>
            <a:pPr algn="just"/>
            <a:r>
              <a:rPr lang="pt-BR" dirty="0" smtClean="0"/>
              <a:t>(</a:t>
            </a:r>
            <a:r>
              <a:rPr lang="pt-BR" i="1" dirty="0"/>
              <a:t>Double </a:t>
            </a:r>
            <a:r>
              <a:rPr lang="pt-BR" i="1" dirty="0" err="1"/>
              <a:t>In-Line</a:t>
            </a:r>
            <a:r>
              <a:rPr lang="pt-BR" i="1" dirty="0"/>
              <a:t> </a:t>
            </a:r>
            <a:r>
              <a:rPr lang="pt-BR" i="1" dirty="0" err="1"/>
              <a:t>Memory</a:t>
            </a:r>
            <a:r>
              <a:rPr lang="pt-BR" i="1" dirty="0"/>
              <a:t> Module</a:t>
            </a:r>
            <a:r>
              <a:rPr lang="pt-BR" dirty="0"/>
              <a:t>): os módulos DIMM levam esse nome por terem terminais de contatos em ambos os lados do pente. São capazes de transmitir 64 bits por </a:t>
            </a:r>
            <a:r>
              <a:rPr lang="pt-BR" dirty="0" smtClean="0"/>
              <a:t>vez.</a:t>
            </a:r>
          </a:p>
          <a:p>
            <a:pPr marL="68580" indent="0" algn="just">
              <a:buNone/>
            </a:pPr>
            <a:endParaRPr lang="pt-BR" dirty="0"/>
          </a:p>
          <a:p>
            <a:pPr marL="68580" indent="0" algn="just">
              <a:buNone/>
            </a:pPr>
            <a:endParaRPr lang="pt-BR" dirty="0" smtClean="0"/>
          </a:p>
          <a:p>
            <a:pPr algn="just"/>
            <a:endParaRPr lang="pt-BR" dirty="0"/>
          </a:p>
          <a:p>
            <a:pPr algn="just"/>
            <a:endParaRPr lang="pt-BR" dirty="0" smtClean="0"/>
          </a:p>
          <a:p>
            <a:pPr algn="just"/>
            <a:endParaRPr lang="pt-BR" dirty="0"/>
          </a:p>
          <a:p>
            <a:pPr algn="just"/>
            <a:endParaRPr lang="pt-BR" dirty="0" smtClean="0"/>
          </a:p>
          <a:p>
            <a:pPr marL="68580" indent="0" algn="just">
              <a:buNone/>
            </a:pPr>
            <a:endParaRPr lang="pt-BR" dirty="0"/>
          </a:p>
        </p:txBody>
      </p:sp>
      <p:sp>
        <p:nvSpPr>
          <p:cNvPr id="4" name="CaixaDeTexto 3"/>
          <p:cNvSpPr txBox="1"/>
          <p:nvPr/>
        </p:nvSpPr>
        <p:spPr>
          <a:xfrm>
            <a:off x="5372016" y="73967"/>
            <a:ext cx="2185214" cy="461665"/>
          </a:xfrm>
          <a:prstGeom prst="rect">
            <a:avLst/>
          </a:prstGeom>
          <a:noFill/>
        </p:spPr>
        <p:txBody>
          <a:bodyPr wrap="none" rtlCol="0">
            <a:spAutoFit/>
          </a:bodyPr>
          <a:lstStyle/>
          <a:p>
            <a:r>
              <a:rPr lang="pt-BR" sz="2400" b="1" dirty="0" smtClean="0"/>
              <a:t>DIMM SDRAM</a:t>
            </a:r>
            <a:endParaRPr lang="pt-BR" b="1" dirty="0"/>
          </a:p>
        </p:txBody>
      </p:sp>
      <p:pic>
        <p:nvPicPr>
          <p:cNvPr id="5" name="Imagem 4" descr="Módulo de memória SDR SDRAM"/>
          <p:cNvPicPr/>
          <p:nvPr/>
        </p:nvPicPr>
        <p:blipFill>
          <a:blip r:embed="rId2"/>
          <a:srcRect/>
          <a:stretch>
            <a:fillRect/>
          </a:stretch>
        </p:blipFill>
        <p:spPr bwMode="auto">
          <a:xfrm>
            <a:off x="1524000" y="3810001"/>
            <a:ext cx="6071330" cy="1430336"/>
          </a:xfrm>
          <a:prstGeom prst="rect">
            <a:avLst/>
          </a:prstGeom>
          <a:noFill/>
          <a:ln w="9525">
            <a:noFill/>
            <a:miter lim="800000"/>
            <a:headEnd/>
            <a:tailEnd/>
          </a:ln>
        </p:spPr>
      </p:pic>
    </p:spTree>
    <p:extLst>
      <p:ext uri="{BB962C8B-B14F-4D97-AF65-F5344CB8AC3E}">
        <p14:creationId xmlns:p14="http://schemas.microsoft.com/office/powerpoint/2010/main" val="31969802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43492" y="914400"/>
            <a:ext cx="6777317" cy="4918229"/>
          </a:xfrm>
        </p:spPr>
        <p:txBody>
          <a:bodyPr/>
          <a:lstStyle/>
          <a:p>
            <a:pPr algn="just"/>
            <a:r>
              <a:rPr lang="pt-BR" dirty="0"/>
              <a:t>(Double Data Rate SDRAM): as memórias DDR apresentam evolução significativa em relação ao padrão SDR, isso porque elas são capazes de lidar com o dobro de dados em cada ciclo de </a:t>
            </a:r>
            <a:r>
              <a:rPr lang="pt-BR" dirty="0" err="1"/>
              <a:t>clock</a:t>
            </a:r>
            <a:r>
              <a:rPr lang="pt-BR" dirty="0"/>
              <a:t> </a:t>
            </a:r>
            <a:r>
              <a:rPr lang="pt-BR" dirty="0" smtClean="0"/>
              <a:t>.</a:t>
            </a:r>
          </a:p>
          <a:p>
            <a:pPr algn="just"/>
            <a:endParaRPr lang="pt-BR" dirty="0"/>
          </a:p>
        </p:txBody>
      </p:sp>
      <p:sp>
        <p:nvSpPr>
          <p:cNvPr id="4" name="CaixaDeTexto 3"/>
          <p:cNvSpPr txBox="1"/>
          <p:nvPr/>
        </p:nvSpPr>
        <p:spPr>
          <a:xfrm>
            <a:off x="5486400" y="76200"/>
            <a:ext cx="1936749" cy="461665"/>
          </a:xfrm>
          <a:prstGeom prst="rect">
            <a:avLst/>
          </a:prstGeom>
          <a:noFill/>
        </p:spPr>
        <p:txBody>
          <a:bodyPr wrap="none" rtlCol="0">
            <a:spAutoFit/>
          </a:bodyPr>
          <a:lstStyle/>
          <a:p>
            <a:r>
              <a:rPr lang="pt-BR" sz="2400" b="1" dirty="0" smtClean="0"/>
              <a:t>DDR SDRAM</a:t>
            </a:r>
            <a:endParaRPr lang="pt-BR" b="1" dirty="0"/>
          </a:p>
        </p:txBody>
      </p:sp>
      <p:pic>
        <p:nvPicPr>
          <p:cNvPr id="5" name="Imagem 4" descr="Memória DDR2 acima e DDR abaixo. Note que a posição da divisão entre os terminais de contato é diferente."/>
          <p:cNvPicPr/>
          <p:nvPr/>
        </p:nvPicPr>
        <p:blipFill>
          <a:blip r:embed="rId2"/>
          <a:srcRect/>
          <a:stretch>
            <a:fillRect/>
          </a:stretch>
        </p:blipFill>
        <p:spPr bwMode="auto">
          <a:xfrm>
            <a:off x="1371600" y="3124200"/>
            <a:ext cx="6400800" cy="2150745"/>
          </a:xfrm>
          <a:prstGeom prst="rect">
            <a:avLst/>
          </a:prstGeom>
          <a:noFill/>
          <a:ln w="9525">
            <a:noFill/>
            <a:miter lim="800000"/>
            <a:headEnd/>
            <a:tailEnd/>
          </a:ln>
        </p:spPr>
      </p:pic>
    </p:spTree>
    <p:extLst>
      <p:ext uri="{BB962C8B-B14F-4D97-AF65-F5344CB8AC3E}">
        <p14:creationId xmlns:p14="http://schemas.microsoft.com/office/powerpoint/2010/main" val="14379362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657224"/>
            <a:ext cx="8229600" cy="589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ixaDeTexto 3"/>
          <p:cNvSpPr txBox="1"/>
          <p:nvPr/>
        </p:nvSpPr>
        <p:spPr>
          <a:xfrm>
            <a:off x="4724400" y="61267"/>
            <a:ext cx="3339376" cy="461665"/>
          </a:xfrm>
          <a:prstGeom prst="rect">
            <a:avLst/>
          </a:prstGeom>
          <a:noFill/>
        </p:spPr>
        <p:txBody>
          <a:bodyPr wrap="none" rtlCol="0">
            <a:spAutoFit/>
          </a:bodyPr>
          <a:lstStyle/>
          <a:p>
            <a:r>
              <a:rPr lang="pt-BR" sz="2400" b="1" dirty="0" smtClean="0"/>
              <a:t>Custo x Capacidade</a:t>
            </a:r>
            <a:endParaRPr lang="pt-BR" b="1" dirty="0"/>
          </a:p>
        </p:txBody>
      </p:sp>
    </p:spTree>
    <p:extLst>
      <p:ext uri="{BB962C8B-B14F-4D97-AF65-F5344CB8AC3E}">
        <p14:creationId xmlns:p14="http://schemas.microsoft.com/office/powerpoint/2010/main" val="37295439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43492" y="914400"/>
            <a:ext cx="6777317" cy="4918229"/>
          </a:xfrm>
        </p:spPr>
        <p:txBody>
          <a:bodyPr/>
          <a:lstStyle/>
          <a:p>
            <a:pPr marL="68580" indent="0">
              <a:buNone/>
            </a:pPr>
            <a:r>
              <a:rPr lang="pt-BR" dirty="0" smtClean="0"/>
              <a:t>Hora da Pesquisa!</a:t>
            </a:r>
          </a:p>
          <a:p>
            <a:pPr marL="68580" indent="0">
              <a:buNone/>
            </a:pPr>
            <a:endParaRPr lang="pt-BR" dirty="0"/>
          </a:p>
          <a:p>
            <a:pPr marL="68580" indent="0">
              <a:buNone/>
            </a:pPr>
            <a:r>
              <a:rPr lang="pt-BR" dirty="0" smtClean="0"/>
              <a:t>Será que a turma entendeu tudo</a:t>
            </a:r>
            <a:r>
              <a:rPr lang="pt-BR" b="1" dirty="0" smtClean="0"/>
              <a:t>?</a:t>
            </a:r>
            <a:endParaRPr lang="pt-BR" b="1"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514600"/>
            <a:ext cx="4673396"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ixaDeTexto 3"/>
          <p:cNvSpPr txBox="1"/>
          <p:nvPr/>
        </p:nvSpPr>
        <p:spPr>
          <a:xfrm>
            <a:off x="3276600" y="2862590"/>
            <a:ext cx="1970411" cy="523220"/>
          </a:xfrm>
          <a:prstGeom prst="rect">
            <a:avLst/>
          </a:prstGeom>
          <a:noFill/>
        </p:spPr>
        <p:txBody>
          <a:bodyPr wrap="none" rtlCol="0">
            <a:spAutoFit/>
          </a:bodyPr>
          <a:lstStyle/>
          <a:p>
            <a:r>
              <a:rPr lang="pt-BR" sz="2800" b="1" dirty="0" smtClean="0"/>
              <a:t>25 / 5 = 14</a:t>
            </a:r>
            <a:endParaRPr lang="pt-BR" b="1" dirty="0"/>
          </a:p>
        </p:txBody>
      </p:sp>
      <p:sp>
        <p:nvSpPr>
          <p:cNvPr id="5" name="CaixaDeTexto 4"/>
          <p:cNvSpPr txBox="1"/>
          <p:nvPr/>
        </p:nvSpPr>
        <p:spPr>
          <a:xfrm>
            <a:off x="3733800" y="3713202"/>
            <a:ext cx="659155" cy="1107996"/>
          </a:xfrm>
          <a:prstGeom prst="rect">
            <a:avLst/>
          </a:prstGeom>
          <a:noFill/>
        </p:spPr>
        <p:txBody>
          <a:bodyPr wrap="none" rtlCol="0">
            <a:spAutoFit/>
          </a:bodyPr>
          <a:lstStyle/>
          <a:p>
            <a:r>
              <a:rPr lang="pt-BR" sz="6600" b="1" dirty="0" smtClean="0"/>
              <a:t>?</a:t>
            </a:r>
            <a:endParaRPr lang="pt-BR" b="1" dirty="0"/>
          </a:p>
        </p:txBody>
      </p:sp>
    </p:spTree>
    <p:extLst>
      <p:ext uri="{BB962C8B-B14F-4D97-AF65-F5344CB8AC3E}">
        <p14:creationId xmlns:p14="http://schemas.microsoft.com/office/powerpoint/2010/main" val="2197574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pt-BR" dirty="0" smtClean="0"/>
              <a:t>Definição</a:t>
            </a:r>
            <a:endParaRPr lang="pt-BR" dirty="0"/>
          </a:p>
        </p:txBody>
      </p:sp>
      <p:sp>
        <p:nvSpPr>
          <p:cNvPr id="3" name="Espaço Reservado para Conteúdo 2"/>
          <p:cNvSpPr>
            <a:spLocks noGrp="1"/>
          </p:cNvSpPr>
          <p:nvPr>
            <p:ph idx="1"/>
          </p:nvPr>
        </p:nvSpPr>
        <p:spPr/>
        <p:txBody>
          <a:bodyPr/>
          <a:lstStyle/>
          <a:p>
            <a:pPr algn="just"/>
            <a:r>
              <a:rPr lang="pt-BR" dirty="0"/>
              <a:t>No que se refere ao hardware dos computadores, entendemos como memória os dispositivos que armazenam os dados com os quais o processador </a:t>
            </a:r>
            <a:r>
              <a:rPr lang="pt-BR" dirty="0" smtClean="0"/>
              <a:t>trabalha, destacando-se as ROM e RAM.</a:t>
            </a:r>
            <a:endParaRPr lang="pt-BR" dirty="0"/>
          </a:p>
        </p:txBody>
      </p:sp>
      <p:sp>
        <p:nvSpPr>
          <p:cNvPr id="4" name="CaixaDeTexto 3"/>
          <p:cNvSpPr txBox="1"/>
          <p:nvPr/>
        </p:nvSpPr>
        <p:spPr>
          <a:xfrm>
            <a:off x="5562600" y="113268"/>
            <a:ext cx="1641796" cy="461665"/>
          </a:xfrm>
          <a:prstGeom prst="rect">
            <a:avLst/>
          </a:prstGeom>
          <a:noFill/>
        </p:spPr>
        <p:txBody>
          <a:bodyPr wrap="none" rtlCol="0">
            <a:spAutoFit/>
          </a:bodyPr>
          <a:lstStyle/>
          <a:p>
            <a:r>
              <a:rPr lang="pt-BR" sz="2400" dirty="0" smtClean="0"/>
              <a:t>Memorias</a:t>
            </a:r>
            <a:endParaRPr lang="pt-BR" dirty="0"/>
          </a:p>
        </p:txBody>
      </p:sp>
    </p:spTree>
    <p:extLst>
      <p:ext uri="{BB962C8B-B14F-4D97-AF65-F5344CB8AC3E}">
        <p14:creationId xmlns:p14="http://schemas.microsoft.com/office/powerpoint/2010/main" val="16092592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43492" y="1295400"/>
            <a:ext cx="6777317" cy="4537229"/>
          </a:xfrm>
        </p:spPr>
        <p:txBody>
          <a:bodyPr/>
          <a:lstStyle/>
          <a:p>
            <a:pPr algn="just"/>
            <a:r>
              <a:rPr lang="pt-BR" dirty="0" smtClean="0"/>
              <a:t>As </a:t>
            </a:r>
            <a:r>
              <a:rPr lang="pt-BR" b="1" dirty="0"/>
              <a:t>memórias ROM</a:t>
            </a:r>
            <a:r>
              <a:rPr lang="pt-BR" dirty="0"/>
              <a:t> (</a:t>
            </a:r>
            <a:r>
              <a:rPr lang="pt-BR" i="1" dirty="0" err="1"/>
              <a:t>Read-Only</a:t>
            </a:r>
            <a:r>
              <a:rPr lang="pt-BR" i="1" dirty="0"/>
              <a:t> </a:t>
            </a:r>
            <a:r>
              <a:rPr lang="pt-BR" i="1" dirty="0" err="1"/>
              <a:t>Memory</a:t>
            </a:r>
            <a:r>
              <a:rPr lang="pt-BR" dirty="0"/>
              <a:t> - Memória Somente de Leitura) recebem esse nome porque os dados são gravados nelas apenas uma vez. Depois disso, essas informações não podem ser apagadas ou alteradas, apenas lidas pelo computador, exceto por meio de procedimentos especiais. </a:t>
            </a:r>
            <a:endParaRPr lang="pt-BR" dirty="0"/>
          </a:p>
        </p:txBody>
      </p:sp>
      <p:sp>
        <p:nvSpPr>
          <p:cNvPr id="4" name="CaixaDeTexto 3"/>
          <p:cNvSpPr txBox="1"/>
          <p:nvPr/>
        </p:nvSpPr>
        <p:spPr>
          <a:xfrm>
            <a:off x="5715000" y="11668"/>
            <a:ext cx="1045479" cy="523220"/>
          </a:xfrm>
          <a:prstGeom prst="rect">
            <a:avLst/>
          </a:prstGeom>
          <a:noFill/>
        </p:spPr>
        <p:txBody>
          <a:bodyPr wrap="none" rtlCol="0">
            <a:spAutoFit/>
          </a:bodyPr>
          <a:lstStyle/>
          <a:p>
            <a:r>
              <a:rPr lang="pt-BR" sz="2800" b="1" dirty="0" smtClean="0"/>
              <a:t>ROM</a:t>
            </a:r>
            <a:endParaRPr lang="pt-BR"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4343398"/>
            <a:ext cx="2366990"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8916" y="3990974"/>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1565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66800" y="914400"/>
            <a:ext cx="7024744" cy="646664"/>
          </a:xfrm>
        </p:spPr>
        <p:txBody>
          <a:bodyPr>
            <a:normAutofit fontScale="90000"/>
          </a:bodyPr>
          <a:lstStyle/>
          <a:p>
            <a:pPr algn="ctr"/>
            <a:r>
              <a:rPr lang="pt-BR" dirty="0" smtClean="0"/>
              <a:t>Tipos de Memorias ROM</a:t>
            </a:r>
            <a:endParaRPr lang="pt-BR" dirty="0"/>
          </a:p>
        </p:txBody>
      </p:sp>
      <p:sp>
        <p:nvSpPr>
          <p:cNvPr id="3" name="Espaço Reservado para Conteúdo 2"/>
          <p:cNvSpPr>
            <a:spLocks noGrp="1"/>
          </p:cNvSpPr>
          <p:nvPr>
            <p:ph idx="1"/>
          </p:nvPr>
        </p:nvSpPr>
        <p:spPr>
          <a:xfrm>
            <a:off x="1043492" y="1600200"/>
            <a:ext cx="6777317" cy="4232429"/>
          </a:xfrm>
        </p:spPr>
        <p:txBody>
          <a:bodyPr/>
          <a:lstStyle/>
          <a:p>
            <a:endParaRPr lang="pt-BR" b="1" dirty="0" smtClean="0"/>
          </a:p>
          <a:p>
            <a:r>
              <a:rPr lang="pt-BR" b="1" dirty="0" err="1" smtClean="0"/>
              <a:t>Mask</a:t>
            </a:r>
            <a:r>
              <a:rPr lang="pt-BR" b="1" dirty="0" smtClean="0"/>
              <a:t>-ROM</a:t>
            </a:r>
          </a:p>
          <a:p>
            <a:r>
              <a:rPr lang="pt-BR" b="1" dirty="0" smtClean="0"/>
              <a:t>PROM</a:t>
            </a:r>
            <a:endParaRPr lang="pt-BR" dirty="0"/>
          </a:p>
          <a:p>
            <a:r>
              <a:rPr lang="pt-BR" b="1" dirty="0" smtClean="0"/>
              <a:t>EPROM</a:t>
            </a:r>
            <a:endParaRPr lang="pt-BR" dirty="0"/>
          </a:p>
          <a:p>
            <a:r>
              <a:rPr lang="pt-BR" b="1" dirty="0"/>
              <a:t>EEPROM</a:t>
            </a:r>
            <a:r>
              <a:rPr lang="pt-BR" dirty="0"/>
              <a:t> </a:t>
            </a:r>
            <a:endParaRPr lang="pt-BR" dirty="0" smtClean="0"/>
          </a:p>
          <a:p>
            <a:r>
              <a:rPr lang="pt-BR" b="1" dirty="0" smtClean="0"/>
              <a:t>Flash</a:t>
            </a:r>
          </a:p>
          <a:p>
            <a:r>
              <a:rPr lang="pt-BR" b="1" dirty="0"/>
              <a:t>CD-ROM</a:t>
            </a:r>
            <a:r>
              <a:rPr lang="pt-BR" dirty="0"/>
              <a:t>, </a:t>
            </a:r>
            <a:r>
              <a:rPr lang="pt-BR" b="1" dirty="0" smtClean="0"/>
              <a:t>DVD-ROM</a:t>
            </a:r>
            <a:endParaRPr lang="pt-BR" dirty="0"/>
          </a:p>
        </p:txBody>
      </p:sp>
      <p:sp>
        <p:nvSpPr>
          <p:cNvPr id="4" name="CaixaDeTexto 3"/>
          <p:cNvSpPr txBox="1"/>
          <p:nvPr/>
        </p:nvSpPr>
        <p:spPr>
          <a:xfrm>
            <a:off x="5791200" y="48567"/>
            <a:ext cx="922047" cy="461665"/>
          </a:xfrm>
          <a:prstGeom prst="rect">
            <a:avLst/>
          </a:prstGeom>
          <a:noFill/>
        </p:spPr>
        <p:txBody>
          <a:bodyPr wrap="none" rtlCol="0">
            <a:spAutoFit/>
          </a:bodyPr>
          <a:lstStyle/>
          <a:p>
            <a:r>
              <a:rPr lang="pt-BR" sz="2400" b="1" dirty="0" smtClean="0"/>
              <a:t>ROM</a:t>
            </a:r>
            <a:endParaRPr lang="pt-BR" b="1" dirty="0"/>
          </a:p>
        </p:txBody>
      </p:sp>
    </p:spTree>
    <p:extLst>
      <p:ext uri="{BB962C8B-B14F-4D97-AF65-F5344CB8AC3E}">
        <p14:creationId xmlns:p14="http://schemas.microsoft.com/office/powerpoint/2010/main" val="39357751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43492" y="914400"/>
            <a:ext cx="6777317" cy="5181600"/>
          </a:xfrm>
        </p:spPr>
        <p:txBody>
          <a:bodyPr>
            <a:normAutofit/>
          </a:bodyPr>
          <a:lstStyle/>
          <a:p>
            <a:r>
              <a:rPr lang="pt-BR" dirty="0"/>
              <a:t>Esse tipo de memória é gravado na fábrica do circuito integrado e não </a:t>
            </a:r>
            <a:r>
              <a:rPr lang="pt-BR" dirty="0" smtClean="0"/>
              <a:t>há como </a:t>
            </a:r>
            <a:r>
              <a:rPr lang="pt-BR" dirty="0"/>
              <a:t>apagarmos ou regravarmos o seu conteúdo. </a:t>
            </a:r>
            <a:endParaRPr lang="pt-BR" dirty="0" smtClean="0"/>
          </a:p>
          <a:p>
            <a:r>
              <a:rPr lang="pt-BR" dirty="0" smtClean="0"/>
              <a:t>Esse </a:t>
            </a:r>
            <a:r>
              <a:rPr lang="pt-BR" dirty="0"/>
              <a:t>tipo de circuito é fabricado </a:t>
            </a:r>
            <a:r>
              <a:rPr lang="pt-BR" dirty="0" smtClean="0"/>
              <a:t>sob encomenda.</a:t>
            </a:r>
          </a:p>
          <a:p>
            <a:endParaRPr lang="pt-BR" dirty="0"/>
          </a:p>
          <a:p>
            <a:pPr marL="68580" indent="0">
              <a:buNone/>
            </a:pPr>
            <a:endParaRPr lang="pt-BR" dirty="0" smtClean="0"/>
          </a:p>
          <a:p>
            <a:endParaRPr lang="pt-BR" dirty="0"/>
          </a:p>
          <a:p>
            <a:pPr marL="68580" indent="0">
              <a:buNone/>
            </a:pPr>
            <a:r>
              <a:rPr lang="pt-BR" dirty="0" smtClean="0"/>
              <a:t>		</a:t>
            </a:r>
            <a:endParaRPr lang="pt-BR" dirty="0"/>
          </a:p>
          <a:p>
            <a:pPr marL="68580" indent="0">
              <a:buNone/>
            </a:pPr>
            <a:r>
              <a:rPr lang="pt-BR" dirty="0" smtClean="0"/>
              <a:t>			</a:t>
            </a:r>
          </a:p>
          <a:p>
            <a:pPr marL="68580" indent="0">
              <a:buNone/>
            </a:pPr>
            <a:r>
              <a:rPr lang="pt-BR" dirty="0"/>
              <a:t>	</a:t>
            </a:r>
            <a:r>
              <a:rPr lang="pt-BR" dirty="0" smtClean="0"/>
              <a:t>		</a:t>
            </a:r>
            <a:r>
              <a:rPr lang="pt-BR" dirty="0" err="1" smtClean="0"/>
              <a:t>mask</a:t>
            </a:r>
            <a:r>
              <a:rPr lang="pt-BR" dirty="0" smtClean="0"/>
              <a:t>-rom</a:t>
            </a:r>
          </a:p>
          <a:p>
            <a:pPr marL="68580" indent="0">
              <a:buNone/>
            </a:pPr>
            <a:endParaRPr lang="pt-BR" dirty="0"/>
          </a:p>
          <a:p>
            <a:pPr marL="68580" indent="0">
              <a:buNone/>
            </a:pPr>
            <a:endParaRPr lang="en-US" dirty="0"/>
          </a:p>
          <a:p>
            <a:endParaRPr lang="pt-BR" dirty="0"/>
          </a:p>
        </p:txBody>
      </p:sp>
      <p:sp>
        <p:nvSpPr>
          <p:cNvPr id="4" name="CaixaDeTexto 3"/>
          <p:cNvSpPr txBox="1"/>
          <p:nvPr/>
        </p:nvSpPr>
        <p:spPr>
          <a:xfrm>
            <a:off x="5410200" y="0"/>
            <a:ext cx="1851789" cy="461665"/>
          </a:xfrm>
          <a:prstGeom prst="rect">
            <a:avLst/>
          </a:prstGeom>
          <a:noFill/>
        </p:spPr>
        <p:txBody>
          <a:bodyPr wrap="none" rtlCol="0">
            <a:spAutoFit/>
          </a:bodyPr>
          <a:lstStyle/>
          <a:p>
            <a:r>
              <a:rPr lang="pt-BR" sz="2400" b="1" dirty="0" smtClean="0"/>
              <a:t>MASK ROM</a:t>
            </a:r>
            <a:endParaRPr lang="pt-BR" b="1"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3581400"/>
            <a:ext cx="3211894" cy="20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98664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43492" y="1143000"/>
            <a:ext cx="6777317" cy="4953000"/>
          </a:xfrm>
        </p:spPr>
        <p:txBody>
          <a:bodyPr>
            <a:normAutofit lnSpcReduction="10000"/>
          </a:bodyPr>
          <a:lstStyle/>
          <a:p>
            <a:pPr algn="just"/>
            <a:r>
              <a:rPr lang="pt-BR" dirty="0"/>
              <a:t>E</a:t>
            </a:r>
            <a:r>
              <a:rPr lang="pt-BR" dirty="0" smtClean="0"/>
              <a:t>sse </a:t>
            </a:r>
            <a:r>
              <a:rPr lang="pt-BR" dirty="0"/>
              <a:t>é um dos primeiros tipos de memória ROM. A gravação de dados neste tipo é realizada por meio de aparelhos que trabalham através de uma reação física com elementos elétricos. Uma vez que isso ocorre, os dados gravados na memória PROM não podem ser apagados ou </a:t>
            </a:r>
            <a:r>
              <a:rPr lang="pt-BR" dirty="0" smtClean="0"/>
              <a:t>alterados.</a:t>
            </a:r>
          </a:p>
          <a:p>
            <a:pPr algn="just"/>
            <a:endParaRPr lang="pt-BR" dirty="0"/>
          </a:p>
          <a:p>
            <a:pPr algn="just"/>
            <a:endParaRPr lang="pt-BR" dirty="0" smtClean="0"/>
          </a:p>
          <a:p>
            <a:pPr algn="just"/>
            <a:endParaRPr lang="pt-BR" dirty="0"/>
          </a:p>
          <a:p>
            <a:pPr algn="just"/>
            <a:endParaRPr lang="pt-BR" dirty="0" smtClean="0"/>
          </a:p>
          <a:p>
            <a:pPr marL="68580" indent="0" algn="just">
              <a:buNone/>
            </a:pPr>
            <a:endParaRPr lang="pt-BR" sz="1800" b="1" dirty="0" smtClean="0"/>
          </a:p>
          <a:p>
            <a:pPr marL="68580" indent="0" algn="just">
              <a:buNone/>
            </a:pPr>
            <a:r>
              <a:rPr lang="pt-BR" sz="1800" b="1" dirty="0"/>
              <a:t>	</a:t>
            </a:r>
            <a:r>
              <a:rPr lang="pt-BR" sz="1800" b="1" dirty="0" smtClean="0"/>
              <a:t>		      PROM</a:t>
            </a:r>
            <a:endParaRPr lang="pt-BR" b="1" dirty="0" smtClean="0"/>
          </a:p>
          <a:p>
            <a:pPr marL="68580" indent="0" algn="just">
              <a:buNone/>
            </a:pPr>
            <a:endParaRPr lang="pt-BR" dirty="0"/>
          </a:p>
        </p:txBody>
      </p:sp>
      <p:sp>
        <p:nvSpPr>
          <p:cNvPr id="4" name="CaixaDeTexto 3"/>
          <p:cNvSpPr txBox="1"/>
          <p:nvPr/>
        </p:nvSpPr>
        <p:spPr>
          <a:xfrm>
            <a:off x="5810195" y="12700"/>
            <a:ext cx="1104790" cy="461665"/>
          </a:xfrm>
          <a:prstGeom prst="rect">
            <a:avLst/>
          </a:prstGeom>
          <a:noFill/>
        </p:spPr>
        <p:txBody>
          <a:bodyPr wrap="none" rtlCol="0">
            <a:spAutoFit/>
          </a:bodyPr>
          <a:lstStyle/>
          <a:p>
            <a:r>
              <a:rPr lang="pt-BR" sz="2400" b="1" dirty="0" smtClean="0"/>
              <a:t>PROM</a:t>
            </a:r>
            <a:endParaRPr lang="pt-BR"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599" y="4190999"/>
            <a:ext cx="2922607" cy="144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00001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043492" y="1066800"/>
            <a:ext cx="6777317" cy="4765829"/>
          </a:xfrm>
        </p:spPr>
        <p:txBody>
          <a:bodyPr/>
          <a:lstStyle/>
          <a:p>
            <a:pPr algn="just"/>
            <a:r>
              <a:rPr lang="pt-BR" dirty="0"/>
              <a:t>T</a:t>
            </a:r>
            <a:r>
              <a:rPr lang="pt-BR" dirty="0" smtClean="0"/>
              <a:t>êm </a:t>
            </a:r>
            <a:r>
              <a:rPr lang="pt-BR" dirty="0"/>
              <a:t>como principal característica a capacidade de permitir que dados sejam </a:t>
            </a:r>
            <a:r>
              <a:rPr lang="pt-BR" b="1" dirty="0"/>
              <a:t>regravados</a:t>
            </a:r>
            <a:r>
              <a:rPr lang="pt-BR" dirty="0"/>
              <a:t> no dispositivo. Isso é feito com o auxílio de um componente que emite luz ultravioleta. Nesse processo, os dados gravados precisam ser apagados por completo. Somente depois disso é que uma nova gravação pode ser </a:t>
            </a:r>
            <a:r>
              <a:rPr lang="pt-BR" dirty="0" smtClean="0"/>
              <a:t>feita.</a:t>
            </a:r>
          </a:p>
          <a:p>
            <a:pPr marL="68580" indent="0" algn="just">
              <a:buNone/>
            </a:pPr>
            <a:endParaRPr lang="en-US" dirty="0"/>
          </a:p>
        </p:txBody>
      </p:sp>
      <p:sp>
        <p:nvSpPr>
          <p:cNvPr id="4" name="CaixaDeTexto 3"/>
          <p:cNvSpPr txBox="1"/>
          <p:nvPr/>
        </p:nvSpPr>
        <p:spPr>
          <a:xfrm>
            <a:off x="5715000" y="33635"/>
            <a:ext cx="1269899" cy="461665"/>
          </a:xfrm>
          <a:prstGeom prst="rect">
            <a:avLst/>
          </a:prstGeom>
          <a:noFill/>
        </p:spPr>
        <p:txBody>
          <a:bodyPr wrap="none" rtlCol="0">
            <a:spAutoFit/>
          </a:bodyPr>
          <a:lstStyle/>
          <a:p>
            <a:r>
              <a:rPr lang="pt-BR" sz="2400" b="1" dirty="0" smtClean="0"/>
              <a:t>EPROM</a:t>
            </a:r>
            <a:endParaRPr lang="pt-BR"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4495800"/>
            <a:ext cx="1797050" cy="1426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4070677"/>
            <a:ext cx="23241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22936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66800" y="914400"/>
            <a:ext cx="7024744" cy="646664"/>
          </a:xfrm>
        </p:spPr>
        <p:txBody>
          <a:bodyPr>
            <a:normAutofit fontScale="90000"/>
          </a:bodyPr>
          <a:lstStyle/>
          <a:p>
            <a:pPr algn="ctr"/>
            <a:r>
              <a:rPr lang="pt-BR" dirty="0" smtClean="0"/>
              <a:t>Apagador de </a:t>
            </a:r>
            <a:r>
              <a:rPr lang="pt-BR" dirty="0" err="1" smtClean="0"/>
              <a:t>Eprom</a:t>
            </a:r>
            <a:endParaRPr lang="pt-BR" dirty="0"/>
          </a:p>
        </p:txBody>
      </p:sp>
      <p:sp>
        <p:nvSpPr>
          <p:cNvPr id="3" name="Espaço Reservado para Conteúdo 2"/>
          <p:cNvSpPr>
            <a:spLocks noGrp="1"/>
          </p:cNvSpPr>
          <p:nvPr>
            <p:ph idx="1"/>
          </p:nvPr>
        </p:nvSpPr>
        <p:spPr/>
        <p:txBody>
          <a:bodyPr/>
          <a:lstStyle/>
          <a:p>
            <a:endParaRPr lang="pt-B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133600"/>
            <a:ext cx="5181600" cy="371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aixaDeTexto 4"/>
          <p:cNvSpPr txBox="1"/>
          <p:nvPr/>
        </p:nvSpPr>
        <p:spPr>
          <a:xfrm>
            <a:off x="5715000" y="33635"/>
            <a:ext cx="1269899" cy="461665"/>
          </a:xfrm>
          <a:prstGeom prst="rect">
            <a:avLst/>
          </a:prstGeom>
          <a:noFill/>
        </p:spPr>
        <p:txBody>
          <a:bodyPr wrap="none" rtlCol="0">
            <a:spAutoFit/>
          </a:bodyPr>
          <a:lstStyle/>
          <a:p>
            <a:r>
              <a:rPr lang="pt-BR" sz="2400" b="1" dirty="0" smtClean="0"/>
              <a:t>EPROM</a:t>
            </a:r>
            <a:endParaRPr lang="pt-BR" b="1" dirty="0"/>
          </a:p>
        </p:txBody>
      </p:sp>
    </p:spTree>
    <p:extLst>
      <p:ext uri="{BB962C8B-B14F-4D97-AF65-F5344CB8AC3E}">
        <p14:creationId xmlns:p14="http://schemas.microsoft.com/office/powerpoint/2010/main" val="187474815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93</TotalTime>
  <Words>771</Words>
  <Application>Microsoft Office PowerPoint</Application>
  <PresentationFormat>Apresentação na tela (4:3)</PresentationFormat>
  <Paragraphs>89</Paragraphs>
  <Slides>23</Slides>
  <Notes>0</Notes>
  <HiddenSlides>0</HiddenSlides>
  <MMClips>0</MMClips>
  <ScaleCrop>false</ScaleCrop>
  <HeadingPairs>
    <vt:vector size="4" baseType="variant">
      <vt:variant>
        <vt:lpstr>Tema</vt:lpstr>
      </vt:variant>
      <vt:variant>
        <vt:i4>1</vt:i4>
      </vt:variant>
      <vt:variant>
        <vt:lpstr>Títulos de slides</vt:lpstr>
      </vt:variant>
      <vt:variant>
        <vt:i4>23</vt:i4>
      </vt:variant>
    </vt:vector>
  </HeadingPairs>
  <TitlesOfParts>
    <vt:vector size="24" baseType="lpstr">
      <vt:lpstr>Austin</vt:lpstr>
      <vt:lpstr>Apresentação do PowerPoint</vt:lpstr>
      <vt:lpstr>Apresentação do PowerPoint</vt:lpstr>
      <vt:lpstr>Definição</vt:lpstr>
      <vt:lpstr>Apresentação do PowerPoint</vt:lpstr>
      <vt:lpstr>Tipos de Memorias ROM</vt:lpstr>
      <vt:lpstr>Apresentação do PowerPoint</vt:lpstr>
      <vt:lpstr>Apresentação do PowerPoint</vt:lpstr>
      <vt:lpstr>Apresentação do PowerPoint</vt:lpstr>
      <vt:lpstr>Apagador de Eprom</vt:lpstr>
      <vt:lpstr>Apresentação do PowerPoint</vt:lpstr>
      <vt:lpstr>Apresentação do PowerPoint</vt:lpstr>
      <vt:lpstr>Apresentação do PowerPoint</vt:lpstr>
      <vt:lpstr>Apresentação do PowerPoint</vt:lpstr>
      <vt:lpstr>Tipos de Memorias RAM</vt:lpstr>
      <vt:lpstr>Apresentação do PowerPoint</vt:lpstr>
      <vt:lpstr>Apresentação do PowerPoint</vt:lpstr>
      <vt:lpstr>Estática X Dinâmica       sram X dram</vt:lpstr>
      <vt:lpstr>Módulos de memória</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edson</dc:creator>
  <cp:lastModifiedBy>edson</cp:lastModifiedBy>
  <cp:revision>13</cp:revision>
  <dcterms:created xsi:type="dcterms:W3CDTF">2010-09-08T15:47:23Z</dcterms:created>
  <dcterms:modified xsi:type="dcterms:W3CDTF">2010-09-08T17:20:56Z</dcterms:modified>
</cp:coreProperties>
</file>